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59" r:id="rId5"/>
    <p:sldId id="318" r:id="rId6"/>
    <p:sldId id="317" r:id="rId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395288" y="1268413"/>
            <a:ext cx="8483600" cy="1470025"/>
          </a:xfrm>
        </p:spPr>
        <p:txBody>
          <a:bodyPr anchor="ctr" anchorCtr="0"/>
          <a:p>
            <a:pPr algn="ctr" defTabSz="914400">
              <a:buClrTx/>
              <a:buSzTx/>
              <a:buFontTx/>
              <a:buNone/>
            </a:pPr>
            <a:r>
              <a:rPr lang="zh-CN" altLang="zh-CN" sz="2800" b="1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《市城管执法委关于调整&lt;武汉市跨江城市桥梁安全</a:t>
            </a:r>
            <a:r>
              <a:rPr lang="en-US" altLang="zh-CN" sz="2800" b="1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zh-CN" sz="2800" b="1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维护监督管理办法&gt;相关条款的通知》</a:t>
            </a:r>
            <a:br>
              <a:rPr lang="zh-CN" altLang="zh-CN" sz="2800" b="1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zh-CN" sz="2800" b="1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（武城管规[2021]2号）解读</a:t>
            </a:r>
            <a:r>
              <a:rPr lang="en-US" altLang="zh-CN" sz="2800" b="1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</a:t>
            </a:r>
            <a:endParaRPr lang="en-US" altLang="zh-CN" sz="2800" b="1" kern="1200" baseline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 anchorCtr="0"/>
          <a:p>
            <a:pPr defTabSz="914400">
              <a:buClrTx/>
              <a:buSzTx/>
              <a:buFontTx/>
            </a:pPr>
            <a:r>
              <a:rPr lang="zh-CN" altLang="en-US" sz="2400" kern="1200" baseline="0">
                <a:latin typeface="+mn-lt"/>
                <a:ea typeface="+mn-ea"/>
                <a:cs typeface="+mn-cs"/>
              </a:rPr>
              <a:t>城管委市政处</a:t>
            </a:r>
            <a:endParaRPr lang="en-US" altLang="zh-CN" sz="2400" kern="1200" baseline="0">
              <a:latin typeface="+mn-lt"/>
              <a:ea typeface="+mn-ea"/>
              <a:cs typeface="+mn-cs"/>
            </a:endParaRPr>
          </a:p>
          <a:p>
            <a:pPr defTabSz="914400">
              <a:buClrTx/>
              <a:buSzTx/>
              <a:buFontTx/>
            </a:pPr>
            <a:r>
              <a:rPr lang="en-US" altLang="zh-CN" sz="2400" kern="1200" baseline="0">
                <a:latin typeface="+mn-lt"/>
                <a:ea typeface="+mn-ea"/>
                <a:cs typeface="+mn-cs"/>
              </a:rPr>
              <a:t>2021</a:t>
            </a:r>
            <a:r>
              <a:rPr lang="zh-CN" altLang="en-US" sz="2400" kern="1200" baseline="0">
                <a:latin typeface="+mn-lt"/>
                <a:ea typeface="+mn-ea"/>
                <a:cs typeface="+mn-cs"/>
              </a:rPr>
              <a:t>年</a:t>
            </a:r>
            <a:r>
              <a:rPr lang="en-US" altLang="zh-CN" sz="2400" kern="1200" baseline="0">
                <a:latin typeface="+mn-lt"/>
                <a:ea typeface="+mn-ea"/>
                <a:cs typeface="+mn-cs"/>
              </a:rPr>
              <a:t>12</a:t>
            </a:r>
            <a:r>
              <a:rPr lang="zh-CN" altLang="en-US" sz="2400" kern="1200" baseline="0">
                <a:latin typeface="+mn-lt"/>
                <a:ea typeface="+mn-ea"/>
                <a:cs typeface="+mn-cs"/>
              </a:rPr>
              <a:t>月</a:t>
            </a:r>
            <a:r>
              <a:rPr lang="en-US" altLang="zh-CN" sz="2400" kern="1200" baseline="0">
                <a:latin typeface="+mn-lt"/>
                <a:ea typeface="+mn-ea"/>
                <a:cs typeface="+mn-cs"/>
              </a:rPr>
              <a:t>14</a:t>
            </a:r>
            <a:r>
              <a:rPr lang="zh-CN" altLang="en-US" sz="2400" kern="1200" baseline="0">
                <a:latin typeface="+mn-lt"/>
                <a:ea typeface="+mn-ea"/>
                <a:cs typeface="+mn-cs"/>
              </a:rPr>
              <a:t>日</a:t>
            </a:r>
            <a:endParaRPr lang="zh-CN" altLang="en-US" sz="24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2"/>
          <a:srcRect t="27704" b="21732"/>
          <a:stretch>
            <a:fillRect/>
          </a:stretch>
        </p:blipFill>
        <p:spPr>
          <a:xfrm>
            <a:off x="381635" y="2924810"/>
            <a:ext cx="8380092" cy="2794635"/>
          </a:xfrm>
          <a:prstGeom prst="parallelogram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sz="4000">
                <a:solidFill>
                  <a:schemeClr val="tx1"/>
                </a:solidFill>
              </a:rPr>
              <a:t>一、为何调整相关条款？</a:t>
            </a:r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755650" y="1701165"/>
            <a:ext cx="7279640" cy="1524000"/>
          </a:xfrm>
        </p:spPr>
        <p:txBody>
          <a:bodyPr anchor="t" anchorCtr="0"/>
          <a:p>
            <a:r>
              <a:rPr lang="zh-CN" altLang="en-US" sz="2800"/>
              <a:t>根据市司法局备案意见，为完善管理办法，对办法中三个条款进行调整。</a:t>
            </a:r>
            <a:endParaRPr lang="zh-CN" altLang="en-US" sz="2800"/>
          </a:p>
        </p:txBody>
      </p:sp>
      <p:pic>
        <p:nvPicPr>
          <p:cNvPr id="614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78" y="3500438"/>
            <a:ext cx="6970712" cy="1866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sz="4000">
                <a:solidFill>
                  <a:schemeClr val="tx1"/>
                </a:solidFill>
                <a:sym typeface="+mn-ea"/>
              </a:rPr>
              <a:t>二、本次调整内容有哪些？</a:t>
            </a:r>
            <a:endParaRPr lang="zh-CN" altLang="en-US" sz="4000">
              <a:solidFill>
                <a:schemeClr val="tx1"/>
              </a:solidFill>
              <a:sym typeface="+mn-ea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860425" y="1600200"/>
            <a:ext cx="7261225" cy="2671763"/>
          </a:xfrm>
        </p:spPr>
        <p:txBody>
          <a:bodyPr anchor="t" anchorCtr="0"/>
          <a:p>
            <a:pPr marL="0" indent="0">
              <a:buNone/>
            </a:pPr>
            <a:r>
              <a:rPr lang="zh-CN" altLang="zh-CN" sz="2800"/>
              <a:t>（一）将办法中“市城市建设投资开发集团有限公司”及“市城投公司”的表述调整为“跨江桥梁产权单位（或养护责任单位）”。</a:t>
            </a:r>
            <a:endParaRPr lang="zh-CN" altLang="zh-CN" sz="2800"/>
          </a:p>
        </p:txBody>
      </p:sp>
      <p:pic>
        <p:nvPicPr>
          <p:cNvPr id="717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3" y="3500755"/>
            <a:ext cx="7278687" cy="215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sz="4000">
                <a:solidFill>
                  <a:schemeClr val="tx1"/>
                </a:solidFill>
                <a:sym typeface="+mn-ea"/>
              </a:rPr>
              <a:t>二、本次调整内容有哪些？</a:t>
            </a:r>
            <a:endParaRPr lang="zh-CN" altLang="en-US" sz="4000">
              <a:solidFill>
                <a:schemeClr val="tx1"/>
              </a:solidFill>
              <a:sym typeface="+mn-ea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860425" y="1600200"/>
            <a:ext cx="3404235" cy="4385945"/>
          </a:xfrm>
        </p:spPr>
        <p:txBody>
          <a:bodyPr anchor="t" anchorCtr="0"/>
          <a:p>
            <a:pPr marL="0" indent="0">
              <a:buNone/>
            </a:pPr>
            <a:r>
              <a:rPr lang="zh-CN" altLang="zh-CN" sz="2800"/>
              <a:t>（二）将办法中“市城市建设投资开发集团有限公司”及“市城投公司”的表述调整为“跨江桥梁产权单位（或养护责任单位）”。</a:t>
            </a:r>
            <a:endParaRPr lang="zh-CN" altLang="zh-CN" sz="2800"/>
          </a:p>
        </p:txBody>
      </p:sp>
      <p:pic>
        <p:nvPicPr>
          <p:cNvPr id="8196" name="图片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1557020"/>
            <a:ext cx="3679825" cy="47504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zh-CN" altLang="en-US" sz="4000">
                <a:solidFill>
                  <a:schemeClr val="tx1"/>
                </a:solidFill>
                <a:sym typeface="+mn-ea"/>
              </a:rPr>
              <a:t>二、本次调整内容有哪些？</a:t>
            </a:r>
            <a:endParaRPr lang="zh-CN" altLang="en-US" sz="4000">
              <a:solidFill>
                <a:schemeClr val="tx1"/>
              </a:solidFill>
              <a:sym typeface="+mn-ea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628015" y="1600200"/>
            <a:ext cx="7696200" cy="4587875"/>
          </a:xfrm>
        </p:spPr>
        <p:txBody>
          <a:bodyPr anchor="t" anchorCtr="0"/>
          <a:p>
            <a:pPr marL="0" indent="0">
              <a:buNone/>
            </a:pPr>
            <a:r>
              <a:rPr lang="zh-CN" altLang="zh-CN" sz="2800"/>
              <a:t>（三）将第十一条中“市城投公司应建立健全跨江城市桥梁预警和应急机制，及时应对桥梁结构破坏、撞桥交通事故、暴恐袭击、火灾、融雪防冻、异常振动等突发事件”调整为“市城管执法委应建立健全全市城市桥梁预警和应急机制；跨江桥梁产权单位（或养护责任单位）应按照全市城市桥梁预警和应急总体要求，建立健全跨江城市桥梁预警和应急机制，及时应对桥梁结构破坏、撞桥交通事故、暴恐袭击、火灾、融雪防冻、异常振动等突发事件”。</a:t>
            </a:r>
            <a:endParaRPr lang="zh-CN" altLang="zh-CN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WPS 演示</Application>
  <PresentationFormat/>
  <Paragraphs>21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默认设计模板</vt:lpstr>
      <vt:lpstr>《市城管执法委关于调整&lt;武汉市跨江城市桥梁安全 维护监督管理办法&gt;相关条款的通知》 （武城管规[2021]2号）解读             </vt:lpstr>
      <vt:lpstr>一、为何调整相关条款？</vt:lpstr>
      <vt:lpstr>二、本次调整内容有哪些？</vt:lpstr>
      <vt:lpstr>二、本次调整内容有哪些？</vt:lpstr>
      <vt:lpstr>二、本次调整内容有哪些？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《武汉市跨江城市桥梁安全维护监督管理办法》（武城管规[2020]1号）解读材料</dc:title>
  <dc:creator>SZC002</dc:creator>
  <cp:lastModifiedBy>WPS_1554980270</cp:lastModifiedBy>
  <cp:revision>36</cp:revision>
  <dcterms:created xsi:type="dcterms:W3CDTF">2021-12-13T03:35:00Z</dcterms:created>
  <dcterms:modified xsi:type="dcterms:W3CDTF">2021-12-23T08:53:24Z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2052-11.8.6.8811</vt:lpwstr>
  </property>
  <property fmtid="{D5CDD505-2E9C-101B-9397-08002B2CF9AE}" pid="3" name="ICV">
    <vt:lpwstr>BD06B692E04B436898CF0509697FDDFA</vt:lpwstr>
  </property>
</Properties>
</file>